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10692000" cx="7560000"/>
  <p:notesSz cx="6858000" cy="9144000"/>
  <p:embeddedFontLst>
    <p:embeddedFont>
      <p:font typeface="Roboto Mono Medium"/>
      <p:regular r:id="rId30"/>
      <p:bold r:id="rId31"/>
      <p:italic r:id="rId32"/>
      <p:boldItalic r:id="rId33"/>
    </p:embeddedFont>
    <p:embeddedFont>
      <p:font typeface="Montserrat SemiBold"/>
      <p:regular r:id="rId34"/>
      <p:bold r:id="rId35"/>
      <p:italic r:id="rId36"/>
      <p:boldItalic r:id="rId37"/>
    </p:embeddedFont>
    <p:embeddedFont>
      <p:font typeface="Montserrat"/>
      <p:regular r:id="rId38"/>
      <p:bold r:id="rId39"/>
      <p:italic r:id="rId40"/>
      <p:boldItalic r:id="rId41"/>
    </p:embeddedFont>
    <p:embeddedFont>
      <p:font typeface="Montserrat Medium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368">
          <p15:clr>
            <a:srgbClr val="747775"/>
          </p15:clr>
        </p15:guide>
        <p15:guide id="2" pos="238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368" orient="horz"/>
        <p:guide pos="238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42" Type="http://schemas.openxmlformats.org/officeDocument/2006/relationships/font" Target="fonts/MontserratMedium-regular.fntdata"/><Relationship Id="rId41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44" Type="http://schemas.openxmlformats.org/officeDocument/2006/relationships/font" Target="fonts/MontserratMedium-italic.fntdata"/><Relationship Id="rId21" Type="http://schemas.openxmlformats.org/officeDocument/2006/relationships/slide" Target="slides/slide16.xml"/><Relationship Id="rId43" Type="http://schemas.openxmlformats.org/officeDocument/2006/relationships/font" Target="fonts/MontserratMedium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Montserrat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onoMedium-bold.fntdata"/><Relationship Id="rId30" Type="http://schemas.openxmlformats.org/officeDocument/2006/relationships/font" Target="fonts/RobotoMonoMedium-regular.fntdata"/><Relationship Id="rId11" Type="http://schemas.openxmlformats.org/officeDocument/2006/relationships/slide" Target="slides/slide6.xml"/><Relationship Id="rId33" Type="http://schemas.openxmlformats.org/officeDocument/2006/relationships/font" Target="fonts/RobotoMonoMedium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MonoMedium-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SemiBold-bold.fntdata"/><Relationship Id="rId12" Type="http://schemas.openxmlformats.org/officeDocument/2006/relationships/slide" Target="slides/slide7.xml"/><Relationship Id="rId34" Type="http://schemas.openxmlformats.org/officeDocument/2006/relationships/font" Target="fonts/MontserratSemiBold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SemiBold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SemiBold-italic.fntdata"/><Relationship Id="rId17" Type="http://schemas.openxmlformats.org/officeDocument/2006/relationships/slide" Target="slides/slide12.xml"/><Relationship Id="rId39" Type="http://schemas.openxmlformats.org/officeDocument/2006/relationships/font" Target="fonts/Montserrat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217050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2217050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61e1984df1_0_81:notes"/>
          <p:cNvSpPr/>
          <p:nvPr>
            <p:ph idx="2" type="sldImg"/>
          </p:nvPr>
        </p:nvSpPr>
        <p:spPr>
          <a:xfrm>
            <a:off x="2217050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61e1984df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61e1984df1_1_10:notes"/>
          <p:cNvSpPr/>
          <p:nvPr>
            <p:ph idx="2" type="sldImg"/>
          </p:nvPr>
        </p:nvSpPr>
        <p:spPr>
          <a:xfrm>
            <a:off x="2217050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61e1984df1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61e1984df1_1_18:notes"/>
          <p:cNvSpPr/>
          <p:nvPr>
            <p:ph idx="2" type="sldImg"/>
          </p:nvPr>
        </p:nvSpPr>
        <p:spPr>
          <a:xfrm>
            <a:off x="2217050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61e1984df1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61e1984df1_1_28:notes"/>
          <p:cNvSpPr/>
          <p:nvPr>
            <p:ph idx="2" type="sldImg"/>
          </p:nvPr>
        </p:nvSpPr>
        <p:spPr>
          <a:xfrm>
            <a:off x="2217050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61e1984df1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61e1984df1_1_36:notes"/>
          <p:cNvSpPr/>
          <p:nvPr>
            <p:ph idx="2" type="sldImg"/>
          </p:nvPr>
        </p:nvSpPr>
        <p:spPr>
          <a:xfrm>
            <a:off x="2217050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61e1984df1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61e1984df1_1_47:notes"/>
          <p:cNvSpPr/>
          <p:nvPr>
            <p:ph idx="2" type="sldImg"/>
          </p:nvPr>
        </p:nvSpPr>
        <p:spPr>
          <a:xfrm>
            <a:off x="2217050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61e1984df1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61e1984df1_1_55:notes"/>
          <p:cNvSpPr/>
          <p:nvPr>
            <p:ph idx="2" type="sldImg"/>
          </p:nvPr>
        </p:nvSpPr>
        <p:spPr>
          <a:xfrm>
            <a:off x="2217050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61e1984df1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61e1984df1_1_65:notes"/>
          <p:cNvSpPr/>
          <p:nvPr>
            <p:ph idx="2" type="sldImg"/>
          </p:nvPr>
        </p:nvSpPr>
        <p:spPr>
          <a:xfrm>
            <a:off x="2217050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61e1984df1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61e1984df1_1_73:notes"/>
          <p:cNvSpPr/>
          <p:nvPr>
            <p:ph idx="2" type="sldImg"/>
          </p:nvPr>
        </p:nvSpPr>
        <p:spPr>
          <a:xfrm>
            <a:off x="2217050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61e1984df1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61e1984df1_1_113:notes"/>
          <p:cNvSpPr/>
          <p:nvPr>
            <p:ph idx="2" type="sldImg"/>
          </p:nvPr>
        </p:nvSpPr>
        <p:spPr>
          <a:xfrm>
            <a:off x="2217050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61e1984df1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18bbf4f4c_0_6:notes"/>
          <p:cNvSpPr/>
          <p:nvPr>
            <p:ph idx="2" type="sldImg"/>
          </p:nvPr>
        </p:nvSpPr>
        <p:spPr>
          <a:xfrm>
            <a:off x="2217050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18bbf4f4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61e1984df1_1_121:notes"/>
          <p:cNvSpPr/>
          <p:nvPr>
            <p:ph idx="2" type="sldImg"/>
          </p:nvPr>
        </p:nvSpPr>
        <p:spPr>
          <a:xfrm>
            <a:off x="2217050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61e1984df1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61e1984df1_1_132:notes"/>
          <p:cNvSpPr/>
          <p:nvPr>
            <p:ph idx="2" type="sldImg"/>
          </p:nvPr>
        </p:nvSpPr>
        <p:spPr>
          <a:xfrm>
            <a:off x="2217050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61e1984df1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61e1984df1_1_140:notes"/>
          <p:cNvSpPr/>
          <p:nvPr>
            <p:ph idx="2" type="sldImg"/>
          </p:nvPr>
        </p:nvSpPr>
        <p:spPr>
          <a:xfrm>
            <a:off x="2217050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61e1984df1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61e1984df1_1_175:notes"/>
          <p:cNvSpPr/>
          <p:nvPr>
            <p:ph idx="2" type="sldImg"/>
          </p:nvPr>
        </p:nvSpPr>
        <p:spPr>
          <a:xfrm>
            <a:off x="2217050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61e1984df1_1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61e1984df1_1_183:notes"/>
          <p:cNvSpPr/>
          <p:nvPr>
            <p:ph idx="2" type="sldImg"/>
          </p:nvPr>
        </p:nvSpPr>
        <p:spPr>
          <a:xfrm>
            <a:off x="2217050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61e1984df1_1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618bbf4f4c_0_15:notes"/>
          <p:cNvSpPr/>
          <p:nvPr>
            <p:ph idx="2" type="sldImg"/>
          </p:nvPr>
        </p:nvSpPr>
        <p:spPr>
          <a:xfrm>
            <a:off x="2217050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618bbf4f4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61e1984df1_0_1:notes"/>
          <p:cNvSpPr/>
          <p:nvPr>
            <p:ph idx="2" type="sldImg"/>
          </p:nvPr>
        </p:nvSpPr>
        <p:spPr>
          <a:xfrm>
            <a:off x="2217050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61e1984df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1e1984df1_0_28:notes"/>
          <p:cNvSpPr/>
          <p:nvPr>
            <p:ph idx="2" type="sldImg"/>
          </p:nvPr>
        </p:nvSpPr>
        <p:spPr>
          <a:xfrm>
            <a:off x="2217050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1e1984df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61e1984df1_0_36:notes"/>
          <p:cNvSpPr/>
          <p:nvPr>
            <p:ph idx="2" type="sldImg"/>
          </p:nvPr>
        </p:nvSpPr>
        <p:spPr>
          <a:xfrm>
            <a:off x="2217050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61e1984df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61e1984df1_0_55:notes"/>
          <p:cNvSpPr/>
          <p:nvPr>
            <p:ph idx="2" type="sldImg"/>
          </p:nvPr>
        </p:nvSpPr>
        <p:spPr>
          <a:xfrm>
            <a:off x="2217050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61e1984df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61e1984df1_0_63:notes"/>
          <p:cNvSpPr/>
          <p:nvPr>
            <p:ph idx="2" type="sldImg"/>
          </p:nvPr>
        </p:nvSpPr>
        <p:spPr>
          <a:xfrm>
            <a:off x="2217050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61e1984df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61e1984df1_0_73:notes"/>
          <p:cNvSpPr/>
          <p:nvPr>
            <p:ph idx="2" type="sldImg"/>
          </p:nvPr>
        </p:nvSpPr>
        <p:spPr>
          <a:xfrm>
            <a:off x="2217050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61e1984df1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57712" y="1547778"/>
            <a:ext cx="7044600" cy="426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57705" y="5891409"/>
            <a:ext cx="7044600" cy="16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257705" y="2299346"/>
            <a:ext cx="7044600" cy="408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257705" y="6552657"/>
            <a:ext cx="7044600" cy="27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257705" y="4471058"/>
            <a:ext cx="7044600" cy="174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257705" y="925091"/>
            <a:ext cx="7044600" cy="11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57705" y="2395696"/>
            <a:ext cx="7044600" cy="71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257705" y="925091"/>
            <a:ext cx="7044600" cy="11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257705" y="2395696"/>
            <a:ext cx="3306900" cy="71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3995291" y="2395696"/>
            <a:ext cx="3306900" cy="71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257705" y="925091"/>
            <a:ext cx="7044600" cy="11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257705" y="1154948"/>
            <a:ext cx="2321700" cy="157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257705" y="2888617"/>
            <a:ext cx="2321700" cy="6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05325" y="935745"/>
            <a:ext cx="5264700" cy="850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3780000" y="-260"/>
            <a:ext cx="378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19508" y="2563450"/>
            <a:ext cx="3344400" cy="308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19508" y="5826865"/>
            <a:ext cx="3344400" cy="25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083839" y="1505164"/>
            <a:ext cx="3172200" cy="76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257705" y="8794266"/>
            <a:ext cx="4959600" cy="125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57705" y="925091"/>
            <a:ext cx="7044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57705" y="2395696"/>
            <a:ext cx="7044600" cy="71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guifigueireedo" TargetMode="External"/><Relationship Id="rId4" Type="http://schemas.openxmlformats.org/officeDocument/2006/relationships/hyperlink" Target="https://www.linkedin.com/in/arthur-guilherme-703aa1357" TargetMode="External"/><Relationship Id="rId5" Type="http://schemas.openxmlformats.org/officeDocument/2006/relationships/hyperlink" Target="https://instagram.com/guifigueireedo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WhatsApp Image 2025-06-05 at 19.52.18.jpeg"/>
          <p:cNvPicPr preferRelativeResize="0"/>
          <p:nvPr/>
        </p:nvPicPr>
        <p:blipFill rotWithShape="1">
          <a:blip r:embed="rId3">
            <a:alphaModFix/>
          </a:blip>
          <a:srcRect b="2856" l="0" r="0" t="2856"/>
          <a:stretch/>
        </p:blipFill>
        <p:spPr>
          <a:xfrm>
            <a:off x="0" y="0"/>
            <a:ext cx="7560000" cy="106920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875250" y="732400"/>
            <a:ext cx="5809500" cy="1554600"/>
          </a:xfrm>
          <a:prstGeom prst="rect">
            <a:avLst/>
          </a:prstGeom>
          <a:noFill/>
          <a:ln>
            <a:noFill/>
          </a:ln>
          <a:effectLst>
            <a:outerShdw blurRad="314325" rotWithShape="0" algn="bl">
              <a:srgbClr val="FFFF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700">
                <a:solidFill>
                  <a:srgbClr val="D9D9D9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artilheiro.js:</a:t>
            </a:r>
            <a:endParaRPr sz="3700">
              <a:solidFill>
                <a:srgbClr val="D9D9D9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9FC5E8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Marcando</a:t>
            </a:r>
            <a:r>
              <a:rPr lang="pt-BR" sz="2600">
                <a:solidFill>
                  <a:srgbClr val="D9D9D9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  <a:r>
              <a:rPr lang="pt-BR" sz="2600">
                <a:solidFill>
                  <a:srgbClr val="B6D7A8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Golaços</a:t>
            </a:r>
            <a:r>
              <a:rPr lang="pt-BR" sz="2600">
                <a:solidFill>
                  <a:srgbClr val="D9D9D9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com </a:t>
            </a:r>
            <a:r>
              <a:rPr lang="pt-BR" sz="2600">
                <a:solidFill>
                  <a:srgbClr val="FFD966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JavaScript</a:t>
            </a:r>
            <a:endParaRPr sz="2600">
              <a:solidFill>
                <a:srgbClr val="FFD966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875250" y="10100975"/>
            <a:ext cx="5809500" cy="492600"/>
          </a:xfrm>
          <a:prstGeom prst="rect">
            <a:avLst/>
          </a:prstGeom>
          <a:noFill/>
          <a:ln>
            <a:noFill/>
          </a:ln>
          <a:effectLst>
            <a:outerShdw blurRad="171450" rotWithShape="0" algn="bl">
              <a:srgbClr val="FFFF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Arthur Guilherme</a:t>
            </a:r>
            <a:endParaRPr sz="2000">
              <a:solidFill>
                <a:srgbClr val="D9D9D9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93725" y="7977050"/>
            <a:ext cx="2553900" cy="1293000"/>
          </a:xfrm>
          <a:prstGeom prst="rect">
            <a:avLst/>
          </a:prstGeom>
          <a:noFill/>
          <a:ln>
            <a:noFill/>
          </a:ln>
          <a:effectLst>
            <a:outerShdw blurRad="171450" rotWithShape="0" algn="bl">
              <a:srgbClr val="FFFF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D9D9D9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Aprenda todo o básico</a:t>
            </a:r>
            <a:endParaRPr sz="1800">
              <a:solidFill>
                <a:srgbClr val="D9D9D9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D9D9D9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de JavaScript</a:t>
            </a:r>
            <a:endParaRPr sz="1800">
              <a:solidFill>
                <a:srgbClr val="D9D9D9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D9D9D9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com futebol!</a:t>
            </a:r>
            <a:endParaRPr sz="1800">
              <a:solidFill>
                <a:srgbClr val="D9D9D9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4785750" y="7977050"/>
            <a:ext cx="2553900" cy="1293000"/>
          </a:xfrm>
          <a:prstGeom prst="rect">
            <a:avLst/>
          </a:prstGeom>
          <a:noFill/>
          <a:ln>
            <a:noFill/>
          </a:ln>
          <a:effectLst>
            <a:outerShdw blurRad="171450" rotWithShape="0" algn="bl">
              <a:srgbClr val="FFFF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D9D9D9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Funções,Arrays, DOMs e objetos, aprenda tudo neste eBook.</a:t>
            </a:r>
            <a:endParaRPr sz="1800">
              <a:solidFill>
                <a:srgbClr val="D9D9D9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/>
          <p:nvPr/>
        </p:nvSpPr>
        <p:spPr>
          <a:xfrm>
            <a:off x="369000" y="362175"/>
            <a:ext cx="6822000" cy="36300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008300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2"/>
          <p:cNvSpPr txBox="1"/>
          <p:nvPr/>
        </p:nvSpPr>
        <p:spPr>
          <a:xfrm>
            <a:off x="369000" y="2377375"/>
            <a:ext cx="682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 </a:t>
            </a:r>
            <a:r>
              <a:rPr i="1" lang="pt-B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loops </a:t>
            </a:r>
            <a:r>
              <a:rPr lang="pt-B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para repetir algo várias vezes!</a:t>
            </a:r>
            <a:endParaRPr sz="2400">
              <a:solidFill>
                <a:srgbClr val="2125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" name="Google Shape;152;p22"/>
          <p:cNvSpPr txBox="1"/>
          <p:nvPr/>
        </p:nvSpPr>
        <p:spPr>
          <a:xfrm>
            <a:off x="369000" y="477875"/>
            <a:ext cx="6822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2125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Loops</a:t>
            </a:r>
            <a:endParaRPr sz="3200">
              <a:solidFill>
                <a:srgbClr val="21252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369000" y="1489263"/>
            <a:ext cx="6822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21252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Treinando até Acertar</a:t>
            </a:r>
            <a:endParaRPr sz="3200">
              <a:solidFill>
                <a:srgbClr val="21252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4" name="Google Shape;154;p22"/>
          <p:cNvSpPr/>
          <p:nvPr/>
        </p:nvSpPr>
        <p:spPr>
          <a:xfrm>
            <a:off x="369000" y="362175"/>
            <a:ext cx="6822000" cy="36300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008300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2"/>
          <p:cNvSpPr txBox="1"/>
          <p:nvPr/>
        </p:nvSpPr>
        <p:spPr>
          <a:xfrm>
            <a:off x="369000" y="5346000"/>
            <a:ext cx="6822000" cy="23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Esse código simula um treino com 5 finalizações. Cada vez que roda, o valor de i aumenta, e a mensagem muda.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Também dá pra usar o </a:t>
            </a:r>
            <a:r>
              <a:rPr i="1" lang="pt-B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while</a:t>
            </a:r>
            <a:r>
              <a:rPr lang="pt-B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pra repetir até alcançar uma condição:</a:t>
            </a:r>
            <a:endParaRPr sz="2400">
              <a:solidFill>
                <a:srgbClr val="2125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931475"/>
            <a:ext cx="7255204" cy="2316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727700"/>
            <a:ext cx="7255204" cy="221765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0D1A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4" name="Google Shape;164;p23"/>
          <p:cNvSpPr/>
          <p:nvPr/>
        </p:nvSpPr>
        <p:spPr>
          <a:xfrm>
            <a:off x="0" y="1410525"/>
            <a:ext cx="3259500" cy="135600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008300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3"/>
          <p:cNvSpPr txBox="1"/>
          <p:nvPr/>
        </p:nvSpPr>
        <p:spPr>
          <a:xfrm>
            <a:off x="904200" y="6888238"/>
            <a:ext cx="5751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Cada jogada ensaiada tem um nome. E quando você chama, ela acontece.</a:t>
            </a:r>
            <a:endParaRPr sz="2400">
              <a:solidFill>
                <a:srgbClr val="B7B7B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66" name="Google Shape;166;p23"/>
          <p:cNvSpPr txBox="1"/>
          <p:nvPr/>
        </p:nvSpPr>
        <p:spPr>
          <a:xfrm>
            <a:off x="44250" y="948825"/>
            <a:ext cx="228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CÁP. 5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7" name="Google Shape;167;p23" title="Design sem nome (4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0250" y="2510763"/>
            <a:ext cx="3259499" cy="4074388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3"/>
          <p:cNvSpPr txBox="1"/>
          <p:nvPr/>
        </p:nvSpPr>
        <p:spPr>
          <a:xfrm>
            <a:off x="369000" y="5533725"/>
            <a:ext cx="6822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FUNÇÕES</a:t>
            </a:r>
            <a:endParaRPr sz="7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/>
          <p:nvPr/>
        </p:nvSpPr>
        <p:spPr>
          <a:xfrm>
            <a:off x="369000" y="362175"/>
            <a:ext cx="6822000" cy="36300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008300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4"/>
          <p:cNvSpPr txBox="1"/>
          <p:nvPr/>
        </p:nvSpPr>
        <p:spPr>
          <a:xfrm>
            <a:off x="369000" y="2377375"/>
            <a:ext cx="68220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Funções são como jogadas ensaiadas. Você monta uma estratégia com nome e depois só chama quando quiser.</a:t>
            </a:r>
            <a:endParaRPr sz="2400">
              <a:solidFill>
                <a:srgbClr val="2125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24"/>
          <p:cNvSpPr txBox="1"/>
          <p:nvPr/>
        </p:nvSpPr>
        <p:spPr>
          <a:xfrm>
            <a:off x="369000" y="477875"/>
            <a:ext cx="6822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2125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Funções</a:t>
            </a:r>
            <a:endParaRPr sz="3200">
              <a:solidFill>
                <a:srgbClr val="21252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6" name="Google Shape;176;p24"/>
          <p:cNvSpPr txBox="1"/>
          <p:nvPr/>
        </p:nvSpPr>
        <p:spPr>
          <a:xfrm>
            <a:off x="369000" y="1489263"/>
            <a:ext cx="6822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21252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Jogadas Ensaiadas</a:t>
            </a:r>
            <a:endParaRPr sz="3200">
              <a:solidFill>
                <a:srgbClr val="21252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7" name="Google Shape;177;p24"/>
          <p:cNvSpPr/>
          <p:nvPr/>
        </p:nvSpPr>
        <p:spPr>
          <a:xfrm>
            <a:off x="369000" y="362175"/>
            <a:ext cx="6822000" cy="36300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008300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4"/>
          <p:cNvSpPr txBox="1"/>
          <p:nvPr/>
        </p:nvSpPr>
        <p:spPr>
          <a:xfrm>
            <a:off x="369000" y="5922375"/>
            <a:ext cx="68220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Você pode até criar funções com mais lógica dentro:</a:t>
            </a:r>
            <a:endParaRPr sz="2400">
              <a:solidFill>
                <a:srgbClr val="2125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9" name="Google Shape;17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262" y="3781075"/>
            <a:ext cx="6705475" cy="214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988" y="6901275"/>
            <a:ext cx="6822001" cy="335770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4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0D1A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7" name="Google Shape;187;p25"/>
          <p:cNvSpPr/>
          <p:nvPr/>
        </p:nvSpPr>
        <p:spPr>
          <a:xfrm>
            <a:off x="0" y="1410525"/>
            <a:ext cx="3259500" cy="135600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008300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5"/>
          <p:cNvSpPr txBox="1"/>
          <p:nvPr/>
        </p:nvSpPr>
        <p:spPr>
          <a:xfrm>
            <a:off x="904200" y="6704813"/>
            <a:ext cx="5751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Cada jogador tem seus dados: nome, idade, posição. Vamos organizar isso!</a:t>
            </a:r>
            <a:endParaRPr sz="2400">
              <a:solidFill>
                <a:srgbClr val="B7B7B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89" name="Google Shape;189;p25"/>
          <p:cNvSpPr txBox="1"/>
          <p:nvPr/>
        </p:nvSpPr>
        <p:spPr>
          <a:xfrm>
            <a:off x="44250" y="948825"/>
            <a:ext cx="228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CÁP. 6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0" name="Google Shape;190;p25" title="Design sem nome (5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475" y="2694188"/>
            <a:ext cx="3347050" cy="418379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5"/>
          <p:cNvSpPr txBox="1"/>
          <p:nvPr/>
        </p:nvSpPr>
        <p:spPr>
          <a:xfrm>
            <a:off x="369000" y="5350300"/>
            <a:ext cx="6822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OBJETOS</a:t>
            </a:r>
            <a:endParaRPr sz="7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/>
          <p:nvPr/>
        </p:nvSpPr>
        <p:spPr>
          <a:xfrm>
            <a:off x="369000" y="362175"/>
            <a:ext cx="6822000" cy="36300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008300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6"/>
          <p:cNvSpPr txBox="1"/>
          <p:nvPr/>
        </p:nvSpPr>
        <p:spPr>
          <a:xfrm>
            <a:off x="369000" y="2377375"/>
            <a:ext cx="68220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Objetos permitem agrupar várias informações de uma só vez, como se fosse uma ficha técnica completa.</a:t>
            </a:r>
            <a:endParaRPr sz="2400">
              <a:solidFill>
                <a:srgbClr val="2125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" name="Google Shape;198;p26"/>
          <p:cNvSpPr txBox="1"/>
          <p:nvPr/>
        </p:nvSpPr>
        <p:spPr>
          <a:xfrm>
            <a:off x="369000" y="477875"/>
            <a:ext cx="6822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2125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Objetos</a:t>
            </a:r>
            <a:endParaRPr sz="3200">
              <a:solidFill>
                <a:srgbClr val="21252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9" name="Google Shape;199;p26"/>
          <p:cNvSpPr txBox="1"/>
          <p:nvPr/>
        </p:nvSpPr>
        <p:spPr>
          <a:xfrm>
            <a:off x="369000" y="1489263"/>
            <a:ext cx="6822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21252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Ficha Técnica dos Craques</a:t>
            </a:r>
            <a:endParaRPr sz="3200">
              <a:solidFill>
                <a:srgbClr val="21252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0" name="Google Shape;200;p26"/>
          <p:cNvSpPr/>
          <p:nvPr/>
        </p:nvSpPr>
        <p:spPr>
          <a:xfrm>
            <a:off x="369000" y="362175"/>
            <a:ext cx="6822000" cy="36300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008300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6"/>
          <p:cNvSpPr txBox="1"/>
          <p:nvPr/>
        </p:nvSpPr>
        <p:spPr>
          <a:xfrm>
            <a:off x="369000" y="6154600"/>
            <a:ext cx="68220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Você também pode acessar e alterar os dados:</a:t>
            </a:r>
            <a:endParaRPr sz="2400">
              <a:solidFill>
                <a:srgbClr val="2125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2" name="Google Shape;20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781075"/>
            <a:ext cx="7255204" cy="2373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850" y="7133504"/>
            <a:ext cx="7202278" cy="1916622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6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0D1A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0" name="Google Shape;210;p27"/>
          <p:cNvSpPr/>
          <p:nvPr/>
        </p:nvSpPr>
        <p:spPr>
          <a:xfrm>
            <a:off x="0" y="1410525"/>
            <a:ext cx="3259500" cy="135600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008300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7"/>
          <p:cNvSpPr txBox="1"/>
          <p:nvPr/>
        </p:nvSpPr>
        <p:spPr>
          <a:xfrm>
            <a:off x="904200" y="7015538"/>
            <a:ext cx="5751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Temos que guardar os nomes dos times que estão no campeonato!</a:t>
            </a:r>
            <a:endParaRPr sz="2400">
              <a:solidFill>
                <a:srgbClr val="B7B7B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2" name="Google Shape;212;p27"/>
          <p:cNvSpPr txBox="1"/>
          <p:nvPr/>
        </p:nvSpPr>
        <p:spPr>
          <a:xfrm>
            <a:off x="44250" y="948825"/>
            <a:ext cx="228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CÁP. 7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3" name="Google Shape;213;p27" title="Design sem nome (6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011" y="2753051"/>
            <a:ext cx="3409976" cy="42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7"/>
          <p:cNvSpPr txBox="1"/>
          <p:nvPr/>
        </p:nvSpPr>
        <p:spPr>
          <a:xfrm>
            <a:off x="369000" y="5661025"/>
            <a:ext cx="6822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ARRAYS</a:t>
            </a:r>
            <a:endParaRPr sz="7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"/>
          <p:cNvSpPr/>
          <p:nvPr/>
        </p:nvSpPr>
        <p:spPr>
          <a:xfrm>
            <a:off x="369000" y="362175"/>
            <a:ext cx="6822000" cy="36300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008300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8"/>
          <p:cNvSpPr txBox="1"/>
          <p:nvPr/>
        </p:nvSpPr>
        <p:spPr>
          <a:xfrm>
            <a:off x="369000" y="2377375"/>
            <a:ext cx="68220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pt-B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Arrays</a:t>
            </a:r>
            <a:r>
              <a:rPr lang="pt-B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são listas. Servem pra guardar coleções de dados, como nomes de times, jogadores ou artilheiros.</a:t>
            </a:r>
            <a:endParaRPr sz="2400">
              <a:solidFill>
                <a:srgbClr val="2125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p28"/>
          <p:cNvSpPr txBox="1"/>
          <p:nvPr/>
        </p:nvSpPr>
        <p:spPr>
          <a:xfrm>
            <a:off x="369000" y="477875"/>
            <a:ext cx="6822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2125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Arrays</a:t>
            </a:r>
            <a:endParaRPr sz="3200">
              <a:solidFill>
                <a:srgbClr val="21252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2" name="Google Shape;222;p28"/>
          <p:cNvSpPr txBox="1"/>
          <p:nvPr/>
        </p:nvSpPr>
        <p:spPr>
          <a:xfrm>
            <a:off x="369000" y="1489263"/>
            <a:ext cx="6822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21252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Tabela do Campeonato</a:t>
            </a:r>
            <a:endParaRPr sz="3200">
              <a:solidFill>
                <a:srgbClr val="21252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3" name="Google Shape;223;p28"/>
          <p:cNvSpPr/>
          <p:nvPr/>
        </p:nvSpPr>
        <p:spPr>
          <a:xfrm>
            <a:off x="369000" y="362175"/>
            <a:ext cx="6822000" cy="36300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008300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8"/>
          <p:cNvSpPr txBox="1"/>
          <p:nvPr/>
        </p:nvSpPr>
        <p:spPr>
          <a:xfrm>
            <a:off x="369000" y="5754300"/>
            <a:ext cx="68220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Você também pode adicionar ou remover elementos:</a:t>
            </a:r>
            <a:endParaRPr sz="2400">
              <a:solidFill>
                <a:srgbClr val="2125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5" name="Google Shape;2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781075"/>
            <a:ext cx="7255204" cy="1973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733200"/>
            <a:ext cx="7255204" cy="1994473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8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0D1A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3" name="Google Shape;233;p29"/>
          <p:cNvSpPr/>
          <p:nvPr/>
        </p:nvSpPr>
        <p:spPr>
          <a:xfrm>
            <a:off x="0" y="1410525"/>
            <a:ext cx="3259500" cy="135600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008300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9"/>
          <p:cNvSpPr txBox="1"/>
          <p:nvPr/>
        </p:nvSpPr>
        <p:spPr>
          <a:xfrm>
            <a:off x="904200" y="7083250"/>
            <a:ext cx="5751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Quando o jogador toca na bola, algo acontece. No site, é igual!</a:t>
            </a:r>
            <a:endParaRPr sz="2400">
              <a:solidFill>
                <a:srgbClr val="B7B7B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5" name="Google Shape;235;p29"/>
          <p:cNvSpPr txBox="1"/>
          <p:nvPr/>
        </p:nvSpPr>
        <p:spPr>
          <a:xfrm>
            <a:off x="44250" y="948825"/>
            <a:ext cx="228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CÁP. 8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6" name="Google Shape;236;p29" title="Design sem nome (7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0250" y="2685354"/>
            <a:ext cx="3259499" cy="4074357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9"/>
          <p:cNvSpPr txBox="1"/>
          <p:nvPr/>
        </p:nvSpPr>
        <p:spPr>
          <a:xfrm>
            <a:off x="369000" y="5728738"/>
            <a:ext cx="6822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EVENTOS</a:t>
            </a:r>
            <a:endParaRPr sz="7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/>
          <p:nvPr/>
        </p:nvSpPr>
        <p:spPr>
          <a:xfrm>
            <a:off x="369000" y="362175"/>
            <a:ext cx="6822000" cy="36300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008300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0"/>
          <p:cNvSpPr txBox="1"/>
          <p:nvPr/>
        </p:nvSpPr>
        <p:spPr>
          <a:xfrm>
            <a:off x="369000" y="2377375"/>
            <a:ext cx="68220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Eventos permitem interagir com o usuário. Um clique, um toque, uma ação — e o JavaScript responde.</a:t>
            </a:r>
            <a:endParaRPr sz="2400">
              <a:solidFill>
                <a:srgbClr val="2125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p30"/>
          <p:cNvSpPr txBox="1"/>
          <p:nvPr/>
        </p:nvSpPr>
        <p:spPr>
          <a:xfrm>
            <a:off x="369000" y="477875"/>
            <a:ext cx="6822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2125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Eventos</a:t>
            </a:r>
            <a:endParaRPr sz="3200">
              <a:solidFill>
                <a:srgbClr val="21252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45" name="Google Shape;245;p30"/>
          <p:cNvSpPr txBox="1"/>
          <p:nvPr/>
        </p:nvSpPr>
        <p:spPr>
          <a:xfrm>
            <a:off x="369000" y="1489263"/>
            <a:ext cx="6822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21252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Tocou na Bola, Ação!</a:t>
            </a:r>
            <a:endParaRPr sz="3200">
              <a:solidFill>
                <a:srgbClr val="21252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6" name="Google Shape;246;p30"/>
          <p:cNvSpPr/>
          <p:nvPr/>
        </p:nvSpPr>
        <p:spPr>
          <a:xfrm>
            <a:off x="369000" y="362175"/>
            <a:ext cx="6822000" cy="36300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008300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0"/>
          <p:cNvSpPr txBox="1"/>
          <p:nvPr/>
        </p:nvSpPr>
        <p:spPr>
          <a:xfrm>
            <a:off x="369000" y="7352000"/>
            <a:ext cx="68220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Você pode fazer algo acontecer ao clicar, arrastar, digitar, etc. Isso é essencial pra deixar seu site com cara de jogo interativo.</a:t>
            </a:r>
            <a:endParaRPr sz="2400">
              <a:solidFill>
                <a:srgbClr val="2125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8" name="Google Shape;2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781075"/>
            <a:ext cx="7255204" cy="357092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0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0D1A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5" name="Google Shape;255;p31"/>
          <p:cNvSpPr/>
          <p:nvPr/>
        </p:nvSpPr>
        <p:spPr>
          <a:xfrm>
            <a:off x="0" y="1410525"/>
            <a:ext cx="3259500" cy="135600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008300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1"/>
          <p:cNvSpPr txBox="1"/>
          <p:nvPr/>
        </p:nvSpPr>
        <p:spPr>
          <a:xfrm>
            <a:off x="904200" y="7095538"/>
            <a:ext cx="5751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 </a:t>
            </a:r>
            <a:r>
              <a:rPr i="1" lang="pt-BR" sz="240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DOM</a:t>
            </a:r>
            <a:r>
              <a:rPr lang="pt-BR" sz="240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é o campo onde os jogadores (elementos) se movimentam.</a:t>
            </a:r>
            <a:endParaRPr sz="2400">
              <a:solidFill>
                <a:srgbClr val="B7B7B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57" name="Google Shape;257;p31"/>
          <p:cNvSpPr txBox="1"/>
          <p:nvPr/>
        </p:nvSpPr>
        <p:spPr>
          <a:xfrm>
            <a:off x="44250" y="948825"/>
            <a:ext cx="228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CÁP. 9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8" name="Google Shape;258;p31" title="Design sem nome (8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3200" y="2303463"/>
            <a:ext cx="4673600" cy="58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1"/>
          <p:cNvSpPr txBox="1"/>
          <p:nvPr/>
        </p:nvSpPr>
        <p:spPr>
          <a:xfrm>
            <a:off x="369000" y="5741025"/>
            <a:ext cx="6822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DOM</a:t>
            </a:r>
            <a:endParaRPr sz="7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369000" y="2377375"/>
            <a:ext cx="6822000" cy="46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Aprender </a:t>
            </a:r>
            <a:r>
              <a:rPr i="1" lang="pt-B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JavaScript</a:t>
            </a:r>
            <a:r>
              <a:rPr lang="pt-B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pode parecer difícil no início, mas e se a gente misturar isso com futebol?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Neste eBook, você vai dar os primeiros toques no mundo da programação usando o futebol como inspiração. Cada conceito técnico é explicado de forma simples, leve e com exemplos do universo da bola.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Vista a camisa, entre em campo e comece sua jornada no JavaScript Futebol Clube!</a:t>
            </a:r>
            <a:endParaRPr sz="2400">
              <a:solidFill>
                <a:srgbClr val="2125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69000" y="477875"/>
            <a:ext cx="6822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212529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Introdução</a:t>
            </a:r>
            <a:endParaRPr sz="3200">
              <a:solidFill>
                <a:srgbClr val="212529"/>
              </a:solidFill>
              <a:highlight>
                <a:srgbClr val="FFFFFF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369000" y="1489263"/>
            <a:ext cx="6822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212529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Aprender JS com futebol</a:t>
            </a:r>
            <a:endParaRPr sz="3200">
              <a:solidFill>
                <a:srgbClr val="212529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369000" y="362175"/>
            <a:ext cx="6822000" cy="36300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008300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2125" y="7377825"/>
            <a:ext cx="2935749" cy="293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/>
          <p:nvPr/>
        </p:nvSpPr>
        <p:spPr>
          <a:xfrm>
            <a:off x="369000" y="362175"/>
            <a:ext cx="6822000" cy="36300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008300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2"/>
          <p:cNvSpPr txBox="1"/>
          <p:nvPr/>
        </p:nvSpPr>
        <p:spPr>
          <a:xfrm>
            <a:off x="369000" y="2377375"/>
            <a:ext cx="68220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</a:t>
            </a:r>
            <a:r>
              <a:rPr i="1" lang="pt-B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DOM</a:t>
            </a:r>
            <a:r>
              <a:rPr lang="pt-B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é como o campo do seu código. Com ele, o </a:t>
            </a:r>
            <a:r>
              <a:rPr i="1" lang="pt-B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JavaScript</a:t>
            </a:r>
            <a:r>
              <a:rPr lang="pt-B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pode mudar textos, estilos, imagens e mais, direto no </a:t>
            </a:r>
            <a:r>
              <a:rPr i="1" lang="pt-B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HTML</a:t>
            </a:r>
            <a:r>
              <a:rPr lang="pt-B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>
              <a:solidFill>
                <a:srgbClr val="2125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p32"/>
          <p:cNvSpPr txBox="1"/>
          <p:nvPr/>
        </p:nvSpPr>
        <p:spPr>
          <a:xfrm>
            <a:off x="369000" y="477875"/>
            <a:ext cx="6822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2125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DOM</a:t>
            </a:r>
            <a:endParaRPr sz="3200">
              <a:solidFill>
                <a:srgbClr val="21252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67" name="Google Shape;267;p32"/>
          <p:cNvSpPr txBox="1"/>
          <p:nvPr/>
        </p:nvSpPr>
        <p:spPr>
          <a:xfrm>
            <a:off x="369000" y="1489263"/>
            <a:ext cx="6822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21252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Controlando o Campo de Jogo</a:t>
            </a:r>
            <a:endParaRPr sz="3200">
              <a:solidFill>
                <a:srgbClr val="21252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68" name="Google Shape;268;p32"/>
          <p:cNvSpPr/>
          <p:nvPr/>
        </p:nvSpPr>
        <p:spPr>
          <a:xfrm>
            <a:off x="369000" y="362175"/>
            <a:ext cx="6822000" cy="36300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008300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2"/>
          <p:cNvSpPr txBox="1"/>
          <p:nvPr/>
        </p:nvSpPr>
        <p:spPr>
          <a:xfrm>
            <a:off x="369000" y="6759350"/>
            <a:ext cx="68220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Dá até pra montar placares que somam pontos, mudar cor de fundo após um gol ou esconder elementos do campo. Um verdadeiro controle tático!</a:t>
            </a:r>
            <a:endParaRPr sz="2400">
              <a:solidFill>
                <a:srgbClr val="2125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0" name="Google Shape;2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525" y="3781076"/>
            <a:ext cx="6724951" cy="29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2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0D1A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7" name="Google Shape;277;p33"/>
          <p:cNvSpPr txBox="1"/>
          <p:nvPr/>
        </p:nvSpPr>
        <p:spPr>
          <a:xfrm>
            <a:off x="369000" y="4884388"/>
            <a:ext cx="68220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FIM DE JOGO</a:t>
            </a:r>
            <a:endParaRPr sz="7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78" name="Google Shape;278;p33"/>
          <p:cNvSpPr/>
          <p:nvPr/>
        </p:nvSpPr>
        <p:spPr>
          <a:xfrm>
            <a:off x="0" y="1410525"/>
            <a:ext cx="3259500" cy="135600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008300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3"/>
          <p:cNvSpPr txBox="1"/>
          <p:nvPr/>
        </p:nvSpPr>
        <p:spPr>
          <a:xfrm>
            <a:off x="904200" y="7408600"/>
            <a:ext cx="5751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 jogo acabou, mas a temporada continua. Bora treinar pro próximo nível!</a:t>
            </a:r>
            <a:endParaRPr sz="2400">
              <a:solidFill>
                <a:srgbClr val="B7B7B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80" name="Google Shape;280;p33"/>
          <p:cNvSpPr txBox="1"/>
          <p:nvPr/>
        </p:nvSpPr>
        <p:spPr>
          <a:xfrm>
            <a:off x="44250" y="948825"/>
            <a:ext cx="228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CÁP. 10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1" name="Google Shape;281;p33" title="Design sem nome (9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237" y="1990386"/>
            <a:ext cx="3763525" cy="470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4"/>
          <p:cNvSpPr/>
          <p:nvPr/>
        </p:nvSpPr>
        <p:spPr>
          <a:xfrm>
            <a:off x="369000" y="362175"/>
            <a:ext cx="6822000" cy="36300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008300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4"/>
          <p:cNvSpPr txBox="1"/>
          <p:nvPr/>
        </p:nvSpPr>
        <p:spPr>
          <a:xfrm>
            <a:off x="369000" y="2377375"/>
            <a:ext cx="6822000" cy="22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Você passou pelas principais posições do </a:t>
            </a:r>
            <a:r>
              <a:rPr i="1" lang="pt-B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JavaScript</a:t>
            </a:r>
            <a:r>
              <a:rPr lang="pt-B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variáveis, condições, funções, objetos, eventos, e </a:t>
            </a:r>
            <a:r>
              <a:rPr i="1" lang="pt-B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DOM</a:t>
            </a:r>
            <a:r>
              <a:rPr lang="pt-B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Com essa base, já dá pra criar placares dinâmicos, jogos simples e sistemas interativos.</a:t>
            </a:r>
            <a:endParaRPr sz="2400">
              <a:solidFill>
                <a:srgbClr val="2125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8" name="Google Shape;288;p34"/>
          <p:cNvSpPr txBox="1"/>
          <p:nvPr/>
        </p:nvSpPr>
        <p:spPr>
          <a:xfrm>
            <a:off x="369000" y="477875"/>
            <a:ext cx="6822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2125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Fim de Jogo</a:t>
            </a:r>
            <a:endParaRPr sz="3200">
              <a:solidFill>
                <a:srgbClr val="21252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89" name="Google Shape;289;p34"/>
          <p:cNvSpPr txBox="1"/>
          <p:nvPr/>
        </p:nvSpPr>
        <p:spPr>
          <a:xfrm>
            <a:off x="369000" y="1489263"/>
            <a:ext cx="6822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21252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Próximas Etapas</a:t>
            </a:r>
            <a:endParaRPr sz="3200">
              <a:solidFill>
                <a:srgbClr val="21252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0" name="Google Shape;290;p34"/>
          <p:cNvSpPr/>
          <p:nvPr/>
        </p:nvSpPr>
        <p:spPr>
          <a:xfrm>
            <a:off x="369000" y="362175"/>
            <a:ext cx="6822000" cy="36300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008300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4"/>
          <p:cNvSpPr txBox="1"/>
          <p:nvPr/>
        </p:nvSpPr>
        <p:spPr>
          <a:xfrm>
            <a:off x="369000" y="7882775"/>
            <a:ext cx="6822000" cy="19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Esse é só o começo. Em breve, você pode partir para </a:t>
            </a:r>
            <a:r>
              <a:rPr i="1" lang="pt-B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APIs</a:t>
            </a:r>
            <a:r>
              <a:rPr lang="pt-B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animações, e até </a:t>
            </a:r>
            <a:r>
              <a:rPr i="1" lang="pt-B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apps</a:t>
            </a:r>
            <a:r>
              <a:rPr lang="pt-B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Continue treinando. O craque do JS é você!</a:t>
            </a:r>
            <a:endParaRPr b="1"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2" name="Google Shape;29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630675"/>
            <a:ext cx="7255204" cy="3252088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4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0D1A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9" name="Google Shape;299;p35"/>
          <p:cNvSpPr txBox="1"/>
          <p:nvPr/>
        </p:nvSpPr>
        <p:spPr>
          <a:xfrm>
            <a:off x="369000" y="4861188"/>
            <a:ext cx="6822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1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AGRADECIMENTOS</a:t>
            </a:r>
            <a:endParaRPr sz="51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00" name="Google Shape;300;p35"/>
          <p:cNvSpPr/>
          <p:nvPr/>
        </p:nvSpPr>
        <p:spPr>
          <a:xfrm>
            <a:off x="0" y="1410525"/>
            <a:ext cx="3259500" cy="135600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008300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/>
          <p:nvPr/>
        </p:nvSpPr>
        <p:spPr>
          <a:xfrm>
            <a:off x="369000" y="362175"/>
            <a:ext cx="6822000" cy="36300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008300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6"/>
          <p:cNvSpPr txBox="1"/>
          <p:nvPr/>
        </p:nvSpPr>
        <p:spPr>
          <a:xfrm>
            <a:off x="369000" y="956700"/>
            <a:ext cx="6822000" cy="76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Este eBook foi gerado por IA, e diagramado por humano.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Esse conteúdo foi gerado com fins didáticos de construção, não foi realizado uma validação cuidadosa humana no conteúdo e pode conter erros gerados por uma IA.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AUTOR: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Arthur Guilherme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GitHub</a:t>
            </a:r>
            <a:r>
              <a:rPr lang="pt-B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| </a:t>
            </a:r>
            <a:r>
              <a:rPr lang="pt-BR" sz="2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LinkedIn</a:t>
            </a:r>
            <a:r>
              <a:rPr lang="pt-B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| </a:t>
            </a:r>
            <a:r>
              <a:rPr lang="pt-BR" sz="2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Instagram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Google Shape;307;p36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0D1A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4" name="Google Shape;74;p15" title="Design sem nom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4000" y="2169963"/>
            <a:ext cx="3849150" cy="481142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369000" y="4704813"/>
            <a:ext cx="68220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APITO</a:t>
            </a:r>
            <a:endParaRPr sz="7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INICIAL</a:t>
            </a:r>
            <a:endParaRPr sz="7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0" y="1410525"/>
            <a:ext cx="3259500" cy="135600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008300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904200" y="7229025"/>
            <a:ext cx="5751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 juiz apitou e o jogo começou! Mas afinal, o que é esse tal de JavaScript?</a:t>
            </a:r>
            <a:endParaRPr sz="2400">
              <a:solidFill>
                <a:srgbClr val="B7B7B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44250" y="948825"/>
            <a:ext cx="228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CÁP. 1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/>
          <p:nvPr/>
        </p:nvSpPr>
        <p:spPr>
          <a:xfrm>
            <a:off x="369000" y="362175"/>
            <a:ext cx="6822000" cy="36300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008300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 txBox="1"/>
          <p:nvPr/>
        </p:nvSpPr>
        <p:spPr>
          <a:xfrm>
            <a:off x="369000" y="2377375"/>
            <a:ext cx="6822000" cy="32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pt-B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JavaScript</a:t>
            </a:r>
            <a:r>
              <a:rPr lang="pt-B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é a linguagem que faz a </a:t>
            </a:r>
            <a:r>
              <a:rPr i="1" lang="pt-B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web</a:t>
            </a:r>
            <a:r>
              <a:rPr lang="pt-B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acontecer. Sabe quando aparece um placar atualizado no site do Brasileirão?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Provavelmente tem </a:t>
            </a:r>
            <a:r>
              <a:rPr i="1" lang="pt-B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JavaScript</a:t>
            </a:r>
            <a:r>
              <a:rPr lang="pt-B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ali. É uma linguagem de programação que roda no navegador e permite interações com o usuário. Vamos ver um exemplo básico:</a:t>
            </a:r>
            <a:endParaRPr sz="2400">
              <a:solidFill>
                <a:srgbClr val="2125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369000" y="477875"/>
            <a:ext cx="6822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2125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Apito Inicial</a:t>
            </a:r>
            <a:endParaRPr sz="3200">
              <a:solidFill>
                <a:srgbClr val="21252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369000" y="1489263"/>
            <a:ext cx="6822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21252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 Que é JavaScript?</a:t>
            </a:r>
            <a:endParaRPr sz="3200">
              <a:solidFill>
                <a:srgbClr val="21252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369000" y="362175"/>
            <a:ext cx="6822000" cy="36300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008300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6" title="futebol_clube.j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608675"/>
            <a:ext cx="7255204" cy="184214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369000" y="7450825"/>
            <a:ext cx="68220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Esse comando escreve no console do navegador. É como se fosse o narrador anunciando o início da partida.</a:t>
            </a:r>
            <a:endParaRPr sz="2400">
              <a:solidFill>
                <a:srgbClr val="2125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0D1A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6" name="Google Shape;96;p17"/>
          <p:cNvSpPr/>
          <p:nvPr/>
        </p:nvSpPr>
        <p:spPr>
          <a:xfrm>
            <a:off x="0" y="1410525"/>
            <a:ext cx="3259500" cy="135600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008300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 txBox="1"/>
          <p:nvPr/>
        </p:nvSpPr>
        <p:spPr>
          <a:xfrm>
            <a:off x="904200" y="7231513"/>
            <a:ext cx="5751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Vamos escalar nosso time. Cada jogador precisa de nome, posição e número.</a:t>
            </a:r>
            <a:endParaRPr sz="2400">
              <a:solidFill>
                <a:srgbClr val="B7B7B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98" name="Google Shape;98;p17" title="Design sem nome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1047" y="2167488"/>
            <a:ext cx="3781277" cy="47266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/>
        </p:nvSpPr>
        <p:spPr>
          <a:xfrm>
            <a:off x="369000" y="5877000"/>
            <a:ext cx="6822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VARIÁVEIS</a:t>
            </a:r>
            <a:endParaRPr sz="7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44250" y="948825"/>
            <a:ext cx="228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CÁP. 2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/>
          <p:nvPr/>
        </p:nvSpPr>
        <p:spPr>
          <a:xfrm>
            <a:off x="369000" y="362175"/>
            <a:ext cx="6822000" cy="36300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008300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 txBox="1"/>
          <p:nvPr/>
        </p:nvSpPr>
        <p:spPr>
          <a:xfrm>
            <a:off x="369000" y="2377375"/>
            <a:ext cx="68220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Variáveis são usadas para guardar informações. Pense nelas como jogadores no seu time — cada um tem um nome e uma função específica.</a:t>
            </a:r>
            <a:endParaRPr sz="2400">
              <a:solidFill>
                <a:srgbClr val="2125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369000" y="477875"/>
            <a:ext cx="6822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2125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Variáveis</a:t>
            </a:r>
            <a:endParaRPr sz="3200">
              <a:solidFill>
                <a:srgbClr val="21252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369000" y="1489263"/>
            <a:ext cx="6822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21252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Escalando os Titulares</a:t>
            </a:r>
            <a:endParaRPr sz="3200">
              <a:solidFill>
                <a:srgbClr val="21252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9" name="Google Shape;109;p18"/>
          <p:cNvSpPr/>
          <p:nvPr/>
        </p:nvSpPr>
        <p:spPr>
          <a:xfrm>
            <a:off x="369000" y="362175"/>
            <a:ext cx="6822000" cy="36300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008300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 txBox="1"/>
          <p:nvPr/>
        </p:nvSpPr>
        <p:spPr>
          <a:xfrm>
            <a:off x="369000" y="6454025"/>
            <a:ext cx="68220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Você também pode mudar esses valores durante o jogo, como um técnico trocando a estratégia</a:t>
            </a:r>
            <a:endParaRPr sz="2400">
              <a:solidFill>
                <a:srgbClr val="2125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1" name="Google Shape;111;p18" title="futebol_clube.js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" y="4204475"/>
            <a:ext cx="7255204" cy="2249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857725"/>
            <a:ext cx="7255204" cy="199447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0D1A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" name="Google Shape;119;p19"/>
          <p:cNvSpPr/>
          <p:nvPr/>
        </p:nvSpPr>
        <p:spPr>
          <a:xfrm>
            <a:off x="0" y="1410525"/>
            <a:ext cx="3259500" cy="135600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008300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9"/>
          <p:cNvSpPr txBox="1"/>
          <p:nvPr/>
        </p:nvSpPr>
        <p:spPr>
          <a:xfrm>
            <a:off x="904200" y="6983650"/>
            <a:ext cx="5751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Se foi falta, o juiz apita. Se não foi, segue o jogo!</a:t>
            </a:r>
            <a:endParaRPr sz="2400">
              <a:solidFill>
                <a:srgbClr val="B7B7B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21" name="Google Shape;121;p19" title="Design sem nom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525" y="2784950"/>
            <a:ext cx="3358951" cy="419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369000" y="5629138"/>
            <a:ext cx="6822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CONDIÇÕES</a:t>
            </a:r>
            <a:endParaRPr sz="7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44250" y="948825"/>
            <a:ext cx="228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CÁP. 3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/>
          <p:nvPr/>
        </p:nvSpPr>
        <p:spPr>
          <a:xfrm>
            <a:off x="369000" y="362175"/>
            <a:ext cx="6822000" cy="36300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008300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0"/>
          <p:cNvSpPr txBox="1"/>
          <p:nvPr/>
        </p:nvSpPr>
        <p:spPr>
          <a:xfrm>
            <a:off x="369000" y="2377375"/>
            <a:ext cx="68220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 programação, às vezes precisamos tomar decisões. O </a:t>
            </a:r>
            <a:r>
              <a:rPr i="1" lang="pt-B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if</a:t>
            </a:r>
            <a:r>
              <a:rPr lang="pt-B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funciona como o juiz: ele avalia a jogada e aplica a regra.</a:t>
            </a:r>
            <a:endParaRPr sz="2400">
              <a:solidFill>
                <a:srgbClr val="2125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369000" y="477875"/>
            <a:ext cx="6822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2125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Condições</a:t>
            </a:r>
            <a:endParaRPr sz="3200">
              <a:solidFill>
                <a:srgbClr val="21252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369000" y="1489263"/>
            <a:ext cx="6822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21252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Regras da Partida</a:t>
            </a:r>
            <a:endParaRPr sz="3200">
              <a:solidFill>
                <a:srgbClr val="21252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2" name="Google Shape;132;p20"/>
          <p:cNvSpPr/>
          <p:nvPr/>
        </p:nvSpPr>
        <p:spPr>
          <a:xfrm>
            <a:off x="369000" y="362175"/>
            <a:ext cx="6822000" cy="36300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008300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0"/>
          <p:cNvSpPr txBox="1"/>
          <p:nvPr/>
        </p:nvSpPr>
        <p:spPr>
          <a:xfrm>
            <a:off x="369000" y="7568025"/>
            <a:ext cx="6822000" cy="23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Aqui, o código avalia e dá o cartão amarelo. 4 faltas resulta em amarelo. 5, é vermelho. Simples, direto, e com lógica.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Essas condições tornam seu código inteligente.</a:t>
            </a:r>
            <a:endParaRPr sz="2400">
              <a:solidFill>
                <a:srgbClr val="2125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563" y="3781075"/>
            <a:ext cx="6544876" cy="37869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0D1A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1" name="Google Shape;141;p21"/>
          <p:cNvSpPr/>
          <p:nvPr/>
        </p:nvSpPr>
        <p:spPr>
          <a:xfrm>
            <a:off x="0" y="1410525"/>
            <a:ext cx="3259500" cy="135600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008300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1"/>
          <p:cNvSpPr txBox="1"/>
          <p:nvPr/>
        </p:nvSpPr>
        <p:spPr>
          <a:xfrm>
            <a:off x="904200" y="7245975"/>
            <a:ext cx="5751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Todo bom jogador treina até dominar a jogada.</a:t>
            </a:r>
            <a:endParaRPr sz="2400">
              <a:solidFill>
                <a:srgbClr val="B7B7B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43" name="Google Shape;143;p21" title="Design sem nome (3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975" y="2522625"/>
            <a:ext cx="3666349" cy="458292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1"/>
          <p:cNvSpPr txBox="1"/>
          <p:nvPr/>
        </p:nvSpPr>
        <p:spPr>
          <a:xfrm>
            <a:off x="369000" y="5891463"/>
            <a:ext cx="6822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LOOPS</a:t>
            </a:r>
            <a:endParaRPr sz="7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5" name="Google Shape;145;p21"/>
          <p:cNvSpPr txBox="1"/>
          <p:nvPr/>
        </p:nvSpPr>
        <p:spPr>
          <a:xfrm>
            <a:off x="44250" y="948825"/>
            <a:ext cx="228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CÁP. 4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